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666" r:id="rId4"/>
    <p:sldId id="696" r:id="rId5"/>
    <p:sldId id="697" r:id="rId6"/>
    <p:sldId id="700" r:id="rId7"/>
    <p:sldId id="701" r:id="rId8"/>
    <p:sldId id="702" r:id="rId9"/>
    <p:sldId id="703" r:id="rId10"/>
    <p:sldId id="704" r:id="rId11"/>
    <p:sldId id="705" r:id="rId12"/>
    <p:sldId id="706" r:id="rId13"/>
    <p:sldId id="708" r:id="rId14"/>
    <p:sldId id="70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</a:t>
            </a:r>
            <a:r>
              <a:rPr lang="nl-NL" b="1" dirty="0" smtClean="0"/>
              <a:t>vraag 2.17 en 2.18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Lees zelfstandig de stof, indien je vragen hebt, schroom deze niet te stellen.</a:t>
            </a:r>
          </a:p>
          <a:p>
            <a:r>
              <a:rPr lang="nl-NL" sz="2500" dirty="0" smtClean="0"/>
              <a:t>Tot 2.21 is de stof voor vandaag.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605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9688"/>
            <a:ext cx="12103100" cy="694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0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908800" cy="66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</a:t>
            </a:r>
            <a:r>
              <a:rPr lang="nl-NL" b="1" dirty="0" smtClean="0"/>
              <a:t>vraag 2.19 en 2.20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Lees zelfstandig de stof, indien je vragen hebt, schroom deze niet te stellen.</a:t>
            </a:r>
          </a:p>
          <a:p>
            <a:r>
              <a:rPr lang="nl-NL" sz="2500" dirty="0" smtClean="0"/>
              <a:t>Vraag 21 waarschijnlijk huiswerk, eerder klaar kan je daarmee starten.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98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2110"/>
          <a:stretch/>
        </p:blipFill>
        <p:spPr>
          <a:xfrm>
            <a:off x="0" y="121445"/>
            <a:ext cx="8724900" cy="18978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792"/>
          <a:stretch/>
        </p:blipFill>
        <p:spPr>
          <a:xfrm>
            <a:off x="0" y="121445"/>
            <a:ext cx="8724900" cy="273605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4223"/>
          <a:stretch/>
        </p:blipFill>
        <p:spPr>
          <a:xfrm>
            <a:off x="0" y="121445"/>
            <a:ext cx="8724900" cy="447595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652"/>
          <a:stretch/>
        </p:blipFill>
        <p:spPr>
          <a:xfrm>
            <a:off x="0" y="121445"/>
            <a:ext cx="8724900" cy="526335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1267"/>
          <a:stretch/>
        </p:blipFill>
        <p:spPr>
          <a:xfrm>
            <a:off x="0" y="121445"/>
            <a:ext cx="8724900" cy="603805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534"/>
          <a:stretch/>
        </p:blipFill>
        <p:spPr>
          <a:xfrm>
            <a:off x="0" y="121445"/>
            <a:ext cx="8724900" cy="629205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5"/>
            <a:ext cx="8724900" cy="680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53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</a:t>
            </a:r>
            <a:r>
              <a:rPr lang="nl-NL" dirty="0" smtClean="0"/>
              <a:t>les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8916" y="2160589"/>
            <a:ext cx="9468852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 </a:t>
            </a:r>
            <a:r>
              <a:rPr lang="nl-NL" sz="2500" dirty="0" smtClean="0"/>
              <a:t>2.15 t/m 2.21 (2.11 t/m 2.14 nabespreken).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Economische kringloop.</a:t>
            </a:r>
          </a:p>
          <a:p>
            <a:r>
              <a:rPr lang="nl-NL" sz="2500" dirty="0" smtClean="0"/>
              <a:t>Vandaag gezinnen/bedrijven/banken.</a:t>
            </a:r>
          </a:p>
          <a:p>
            <a:r>
              <a:rPr lang="nl-NL" sz="2500" dirty="0" smtClean="0"/>
              <a:t>Nog zonder overheid en buitenland.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9860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Meten van welvaart via BBP.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284" y="1155032"/>
            <a:ext cx="9165718" cy="4886331"/>
          </a:xfrm>
        </p:spPr>
        <p:txBody>
          <a:bodyPr>
            <a:noAutofit/>
          </a:bodyPr>
          <a:lstStyle/>
          <a:p>
            <a:r>
              <a:rPr lang="nl-NL" sz="2500" dirty="0" smtClean="0"/>
              <a:t>Welvaart bereken via BBP (of reëel bbp) heeft een aantal nadelen.</a:t>
            </a:r>
          </a:p>
          <a:p>
            <a:r>
              <a:rPr lang="nl-NL" sz="2500" dirty="0" smtClean="0"/>
              <a:t>Ten eerste zegt het gemiddelde BBP niet alles over de welvaart in een land.</a:t>
            </a:r>
          </a:p>
          <a:p>
            <a:r>
              <a:rPr lang="nl-NL" sz="2500" dirty="0" smtClean="0"/>
              <a:t>Als 1% van de bevolking 95% van het inkomen verdiend, dan is de armste 95% misschien wel heel arm.</a:t>
            </a:r>
          </a:p>
          <a:p>
            <a:r>
              <a:rPr lang="nl-NL" sz="2500" dirty="0" smtClean="0"/>
              <a:t>Ten tweede worden zaken die wel welvaart verhogen maar niet het BBP niet meegerekend: vrijwilligers werk/zwart werk.</a:t>
            </a:r>
          </a:p>
          <a:p>
            <a:r>
              <a:rPr lang="nl-NL" sz="2500" dirty="0" smtClean="0"/>
              <a:t>Ten derde worden de externe effecten niet meegerekend in het BBP maar verlagen de welvaart wel.</a:t>
            </a:r>
          </a:p>
          <a:p>
            <a:r>
              <a:rPr lang="nl-NL" sz="2500" dirty="0" smtClean="0"/>
              <a:t>Tot slot wordt er alleen op korte termijn gemeten, en niet de lange termijn. (uitputten van natuurlijke hulpbronnen).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6830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3428" y="645695"/>
            <a:ext cx="8596668" cy="1320800"/>
          </a:xfrm>
        </p:spPr>
        <p:txBody>
          <a:bodyPr/>
          <a:lstStyle/>
          <a:p>
            <a:r>
              <a:rPr lang="nl-NL" dirty="0" smtClean="0"/>
              <a:t>HDI en groen BBP.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7042" y="1371600"/>
            <a:ext cx="8913054" cy="4693825"/>
          </a:xfrm>
        </p:spPr>
        <p:txBody>
          <a:bodyPr>
            <a:noAutofit/>
          </a:bodyPr>
          <a:lstStyle/>
          <a:p>
            <a:r>
              <a:rPr lang="nl-NL" sz="2500" dirty="0" smtClean="0"/>
              <a:t>Zoals eerder benoemd is het BBP een beperkte maatstaaf voor het meten van de welvaart.</a:t>
            </a:r>
          </a:p>
          <a:p>
            <a:endParaRPr lang="nl-NL" sz="2500" dirty="0"/>
          </a:p>
          <a:p>
            <a:r>
              <a:rPr lang="nl-NL" sz="2500" dirty="0" smtClean="0"/>
              <a:t>Als we kijken verder dan alleen maar de economie</a:t>
            </a:r>
          </a:p>
          <a:p>
            <a:r>
              <a:rPr lang="nl-NL" sz="2500" dirty="0" smtClean="0"/>
              <a:t>Maar ook naar de natuur. Noemen we dit het groene bbp</a:t>
            </a:r>
          </a:p>
          <a:p>
            <a:endParaRPr lang="nl-NL" sz="2500" dirty="0" smtClean="0"/>
          </a:p>
          <a:p>
            <a:r>
              <a:rPr lang="nl-NL" sz="2500" dirty="0" smtClean="0"/>
              <a:t>Wanneer we via de Human Development Index kijken we naar:</a:t>
            </a:r>
          </a:p>
          <a:p>
            <a:r>
              <a:rPr lang="nl-NL" sz="2500" dirty="0" smtClean="0"/>
              <a:t>Het BBP</a:t>
            </a:r>
          </a:p>
          <a:p>
            <a:r>
              <a:rPr lang="nl-NL" sz="2500" dirty="0" smtClean="0"/>
              <a:t>De volksgezondheid.</a:t>
            </a:r>
          </a:p>
          <a:p>
            <a:r>
              <a:rPr lang="nl-NL" sz="2500" dirty="0" smtClean="0"/>
              <a:t>Niveau van scholing.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6725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027"/>
          <a:stretch/>
        </p:blipFill>
        <p:spPr>
          <a:xfrm>
            <a:off x="0" y="0"/>
            <a:ext cx="8049126" cy="103471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3536"/>
          <a:stretch/>
        </p:blipFill>
        <p:spPr>
          <a:xfrm>
            <a:off x="0" y="0"/>
            <a:ext cx="8049126" cy="18288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8313"/>
          <a:stretch/>
        </p:blipFill>
        <p:spPr>
          <a:xfrm>
            <a:off x="0" y="0"/>
            <a:ext cx="8049126" cy="21897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7943"/>
          <a:stretch/>
        </p:blipFill>
        <p:spPr>
          <a:xfrm>
            <a:off x="0" y="0"/>
            <a:ext cx="8049126" cy="35974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9586"/>
          <a:stretch/>
        </p:blipFill>
        <p:spPr>
          <a:xfrm>
            <a:off x="0" y="0"/>
            <a:ext cx="8049126" cy="41749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l="-149" t="-30294" r="149" b="30294"/>
          <a:stretch/>
        </p:blipFill>
        <p:spPr>
          <a:xfrm>
            <a:off x="-12032" y="-2093495"/>
            <a:ext cx="8049126" cy="691054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1827"/>
          <a:stretch/>
        </p:blipFill>
        <p:spPr>
          <a:xfrm>
            <a:off x="0" y="0"/>
            <a:ext cx="8049126" cy="540217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049126" cy="691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Figuur 2.4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Economische kringloop tussen gezinnen en bedrijven.</a:t>
            </a:r>
          </a:p>
          <a:p>
            <a:endParaRPr lang="nl-NL" sz="2500" dirty="0"/>
          </a:p>
          <a:p>
            <a:r>
              <a:rPr lang="nl-NL" sz="2500" dirty="0" smtClean="0"/>
              <a:t>Gezinnen bieden hun productiefactoren aan (arbeid/kapitaal/natuur/ondernemerschap)</a:t>
            </a:r>
          </a:p>
          <a:p>
            <a:r>
              <a:rPr lang="nl-NL" sz="2500" dirty="0" smtClean="0"/>
              <a:t>En krijgen daarvoor inkomen (loon winst huur rente en pacht)</a:t>
            </a:r>
          </a:p>
          <a:p>
            <a:r>
              <a:rPr lang="nl-NL" sz="2500" dirty="0" smtClean="0"/>
              <a:t>En met deze loon/winst/huur rente en pacht kopen ze spullen bij de bedrijven.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1721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b="1" dirty="0" smtClean="0"/>
              <a:t>Maak </a:t>
            </a:r>
            <a:r>
              <a:rPr lang="nl-NL" b="1" dirty="0" smtClean="0"/>
              <a:t>vraag 2.15 en 2.16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42900" y="2024931"/>
            <a:ext cx="4926932" cy="474884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5 minuten de tijd.</a:t>
            </a:r>
          </a:p>
          <a:p>
            <a:r>
              <a:rPr lang="nl-NL" sz="2500" dirty="0" smtClean="0"/>
              <a:t>Korte introductieopdracht.</a:t>
            </a:r>
          </a:p>
          <a:p>
            <a:r>
              <a:rPr lang="nl-NL" sz="2500" dirty="0" smtClean="0"/>
              <a:t>Vandaag tot en met 2.21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125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535"/>
          <a:stretch/>
        </p:blipFill>
        <p:spPr>
          <a:xfrm>
            <a:off x="0" y="-1"/>
            <a:ext cx="12192000" cy="9144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828"/>
          <a:stretch/>
        </p:blipFill>
        <p:spPr>
          <a:xfrm>
            <a:off x="0" y="0"/>
            <a:ext cx="12192000" cy="205087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23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80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2852</TotalTime>
  <Words>390</Words>
  <Application>Microsoft Office PowerPoint</Application>
  <PresentationFormat>Breedbeeld</PresentationFormat>
  <Paragraphs>87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Welkom VWO 5.</vt:lpstr>
      <vt:lpstr>Aankomende les </vt:lpstr>
      <vt:lpstr>Les 1:</vt:lpstr>
      <vt:lpstr>Meten van welvaart via BBP.</vt:lpstr>
      <vt:lpstr>HDI en groen BBP.</vt:lpstr>
      <vt:lpstr>PowerPoint-presentatie</vt:lpstr>
      <vt:lpstr>Figuur 2.4 </vt:lpstr>
      <vt:lpstr>Maak vraag 2.15 en 2.16</vt:lpstr>
      <vt:lpstr>PowerPoint-presentatie</vt:lpstr>
      <vt:lpstr>Maak vraag 2.17 en 2.18</vt:lpstr>
      <vt:lpstr>PowerPoint-presentatie</vt:lpstr>
      <vt:lpstr>PowerPoint-presentatie</vt:lpstr>
      <vt:lpstr>Maak vraag 2.19 en 2.20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300</cp:revision>
  <dcterms:created xsi:type="dcterms:W3CDTF">2017-08-27T09:00:36Z</dcterms:created>
  <dcterms:modified xsi:type="dcterms:W3CDTF">2018-05-04T15:48:34Z</dcterms:modified>
</cp:coreProperties>
</file>